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a Doñoro Arenilla" initials="CDA" lastIdx="1" clrIdx="0">
    <p:extLst>
      <p:ext uri="{19B8F6BF-5375-455C-9EA6-DF929625EA0E}">
        <p15:presenceInfo xmlns:p15="http://schemas.microsoft.com/office/powerpoint/2012/main" userId="S::celia.donoro@quironsalud.es::5aeea512-860a-4252-a1ad-6ffd886bd9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E52"/>
    <a:srgbClr val="4B4F54"/>
    <a:srgbClr val="00B2A9"/>
    <a:srgbClr val="00BEB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EB213-F17B-4A3B-B9A9-09FCA574E39B}" v="17" dt="2022-12-12T12:39:34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08A38-D040-4847-A4A3-2177DE2AC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3A468C-FFBA-450B-951F-9859A7CBA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AD2082-06D8-4FEA-972C-3585DAB5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C3FFC5-2D43-40B6-88C9-0DF56851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2BFA27-0B87-435C-87EF-DCABED09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55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209B9-E60D-4019-878F-3C47A2BC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44B447-B189-4773-BD3D-17B01A162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F19F50-8EC5-4D9F-8826-856592B3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CCEFFE-D091-4E40-A97B-025C404E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4EB89-DBC8-4DC3-BE3F-FF596B87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93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C9CD87-A6DD-464C-8DDC-A92845D77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6CE00A-C730-4894-9001-803C27C26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B33DDC-062C-4D84-968E-1B974C4BC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196715-DA39-47E9-8781-9BDC809A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C6A88-E2FE-484E-AB2B-23DBAF8D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6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QS-Corp-PPT-Corpo-pg21-Jul21.png" descr="QS-Corp-PPT-Corpo-pg21-Jul21.png">
            <a:extLst>
              <a:ext uri="{FF2B5EF4-FFF2-40B4-BE49-F238E27FC236}">
                <a16:creationId xmlns:a16="http://schemas.microsoft.com/office/drawing/2014/main" id="{797AFE3D-AF0D-5646-A62B-E70598C686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79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DAC8E5F4-F6B9-7144-9EA9-E4A7B0CAE5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>
            <a:extLst>
              <a:ext uri="{FF2B5EF4-FFF2-40B4-BE49-F238E27FC236}">
                <a16:creationId xmlns:a16="http://schemas.microsoft.com/office/drawing/2014/main" id="{8FDC166F-5F8B-0348-85CD-A4233C39A5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479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C89E4-0256-4AB2-A6C0-F9B615F1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7A936-516F-4BDC-8FE7-E5396C79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62055-2D3E-43B5-971E-0D54341C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F46F2C-2A1D-49EF-886A-4D4FBB6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94FD83-3349-4CEE-AFFF-B848F7E9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53042-BC08-45E8-96BD-84522C4C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ADB1B1-C3BF-4FB5-9EBB-182D4549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8BAFC-3B41-40F1-A53D-3785145F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DF35EC-9CDC-4438-89B4-33C483BA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3B9E4B-7E7E-46B0-9F68-1C6992A5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38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69141-E79D-44EB-97A4-FE92F8B5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CC0B0-4578-48D3-95F3-9BD44B23A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EAB998-91D0-4473-AF14-4E16561B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0C92DC-4DE1-4F8C-B41A-A2C71C8B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1A3533-2878-424A-ADBC-E63B154F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19DF45-2887-468E-A247-C5F58C0F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3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5F813-E301-4175-881C-DE8BDC757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453938-9A49-4119-A894-FACA8CE44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62D805-85E5-4EAB-A245-D993AB954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808BAF-03EF-4444-A99E-6FCF96050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37FFFF-21D9-4C2F-AC34-4F72CE02E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A50485C-D6A2-4FA2-A83A-76B67A76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7EDA07-63B9-4D5F-8C6E-6D388F72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BC057E-B633-4664-AFDE-5ECDCC21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85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7D410-0AAE-41FC-91EA-53A1A6FD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E03DA3-1098-44B0-9685-69B0C950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B9E987-A9A5-40FF-BDF4-0350CA47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A75D3E-5E4C-483F-8B86-10CEE3D2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8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561DD56-3E64-4D32-B41B-ED6C5DFA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D38F8B-7224-4EF7-BCB3-37F0C75B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CE4C5A6-22C0-45C6-980F-61FC8088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831BC-9D60-453D-BF36-FF835623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C14977-3B30-4425-BFDF-308EC3376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E2D2C7-309F-4521-81CA-AACD71003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6939B7-32E8-458E-A917-E09D9851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E283D1-82F5-4C81-B548-5C08F06D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206D5C-5C43-4B18-A2EA-D4309CEC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8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F5C8A-B352-4146-AD9C-1C811DB8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CB072D-2279-45EF-9919-91D065DB0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A1ACF2-1205-4855-ACD5-FB77A17CF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198215-C119-4002-B687-92C0E805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FFD613-E3C5-4C7C-9836-D3507170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EDC22F-8D58-411C-B57C-399F8ADA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65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9F4276B-FB44-4664-ACA3-F3FC058B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A4B8A2-FCA9-49EF-84A8-BB2AC1EF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3E78CF-547F-435B-B820-3FE880AEA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C24D-FF4E-4D19-A868-A0055152CFFA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10F459-BA4D-43C1-90B8-87294288C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C31B06-0098-437D-9A83-FE31BB3B3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1E3C-F362-4F52-80FF-92F0F57B9B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79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rcador de título 1">
            <a:extLst>
              <a:ext uri="{FF2B5EF4-FFF2-40B4-BE49-F238E27FC236}">
                <a16:creationId xmlns:a16="http://schemas.microsoft.com/office/drawing/2014/main" id="{8B99925D-1BAD-1554-1046-C3BC2FF99709}"/>
              </a:ext>
            </a:extLst>
          </p:cNvPr>
          <p:cNvSpPr txBox="1">
            <a:spLocks/>
          </p:cNvSpPr>
          <p:nvPr/>
        </p:nvSpPr>
        <p:spPr>
          <a:xfrm>
            <a:off x="575993" y="917437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paritorio: creación del neonato sano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5234B9FC-6C1C-6B94-93AA-003298B143C0}"/>
              </a:ext>
            </a:extLst>
          </p:cNvPr>
          <p:cNvCxnSpPr>
            <a:cxnSpLocks/>
          </p:cNvCxnSpPr>
          <p:nvPr/>
        </p:nvCxnSpPr>
        <p:spPr>
          <a:xfrm flipV="1">
            <a:off x="391470" y="917437"/>
            <a:ext cx="0" cy="439485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0DAC0EF6-26C9-FCA4-0DAD-63DE23D7C2CB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9C32F46-1AB0-41F8-2311-E48A5DE1F262}"/>
              </a:ext>
            </a:extLst>
          </p:cNvPr>
          <p:cNvSpPr txBox="1"/>
          <p:nvPr/>
        </p:nvSpPr>
        <p:spPr>
          <a:xfrm>
            <a:off x="10862889" y="871235"/>
            <a:ext cx="693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PARITORIO</a:t>
            </a:r>
          </a:p>
        </p:txBody>
      </p:sp>
      <p:pic>
        <p:nvPicPr>
          <p:cNvPr id="46" name="Imagen 45">
            <a:extLst>
              <a:ext uri="{FF2B5EF4-FFF2-40B4-BE49-F238E27FC236}">
                <a16:creationId xmlns:a16="http://schemas.microsoft.com/office/drawing/2014/main" id="{3B521CEC-49D7-BD31-912F-4A59A73E5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319" y="231129"/>
            <a:ext cx="532146" cy="532146"/>
          </a:xfrm>
          <a:prstGeom prst="rect">
            <a:avLst/>
          </a:prstGeom>
        </p:spPr>
      </p:pic>
      <p:pic>
        <p:nvPicPr>
          <p:cNvPr id="47" name="Imagen" descr="Imagen">
            <a:extLst>
              <a:ext uri="{FF2B5EF4-FFF2-40B4-BE49-F238E27FC236}">
                <a16:creationId xmlns:a16="http://schemas.microsoft.com/office/drawing/2014/main" id="{D72412F4-0A7B-399F-4327-990367ABF39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899" y="1540516"/>
            <a:ext cx="2130790" cy="230569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1">
            <a:extLst>
              <a:ext uri="{FF2B5EF4-FFF2-40B4-BE49-F238E27FC236}">
                <a16:creationId xmlns:a16="http://schemas.microsoft.com/office/drawing/2014/main" id="{2469E179-2B2F-9B22-8199-BF24894CC9F9}"/>
              </a:ext>
            </a:extLst>
          </p:cNvPr>
          <p:cNvSpPr txBox="1"/>
          <p:nvPr/>
        </p:nvSpPr>
        <p:spPr>
          <a:xfrm>
            <a:off x="1240338" y="1461190"/>
            <a:ext cx="203914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1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49" name="Avanzando hacia…">
            <a:extLst>
              <a:ext uri="{FF2B5EF4-FFF2-40B4-BE49-F238E27FC236}">
                <a16:creationId xmlns:a16="http://schemas.microsoft.com/office/drawing/2014/main" id="{77B0FFB9-F95D-4E2D-4544-C0C695EA74EA}"/>
              </a:ext>
            </a:extLst>
          </p:cNvPr>
          <p:cNvSpPr txBox="1"/>
          <p:nvPr/>
        </p:nvSpPr>
        <p:spPr>
          <a:xfrm>
            <a:off x="516504" y="2271335"/>
            <a:ext cx="1751499" cy="1674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</a:rPr>
              <a:t>Cumplimentar el </a:t>
            </a:r>
            <a:r>
              <a:rPr lang="es-ES" sz="1100" b="1" dirty="0">
                <a:solidFill>
                  <a:srgbClr val="00B2A9"/>
                </a:solidFill>
              </a:rPr>
              <a:t>formulario de Partos</a:t>
            </a:r>
            <a:r>
              <a:rPr lang="es-ES" sz="1100" dirty="0">
                <a:solidFill>
                  <a:srgbClr val="5D6267"/>
                </a:solidFill>
              </a:rPr>
              <a:t>.</a:t>
            </a:r>
          </a:p>
          <a:p>
            <a:pPr lvl="0" fontAlgn="base">
              <a:buClr>
                <a:srgbClr val="33CCCC"/>
              </a:buCl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Pestaña “Recién nacido”: registra información relativa al neonato</a:t>
            </a:r>
            <a:r>
              <a:rPr lang="es-ES" sz="1100" b="1" dirty="0">
                <a:solidFill>
                  <a:srgbClr val="00B2A9"/>
                </a:solidFill>
                <a:latin typeface="Calibri Light"/>
                <a:cs typeface="Calibri Light"/>
              </a:rPr>
              <a:t>. Los campos marcados en rojo “crean al neonato”.</a:t>
            </a:r>
          </a:p>
          <a:p>
            <a:pPr marL="908685" fontAlgn="base"/>
            <a:r>
              <a:rPr lang="es-E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5D6267"/>
              </a:solidFill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1188048E-A665-6F34-3252-7BB33605D6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509"/>
          <a:stretch/>
        </p:blipFill>
        <p:spPr>
          <a:xfrm>
            <a:off x="2361786" y="1786962"/>
            <a:ext cx="4786505" cy="1852584"/>
          </a:xfrm>
          <a:prstGeom prst="rect">
            <a:avLst/>
          </a:prstGeom>
          <a:ln>
            <a:solidFill>
              <a:srgbClr val="00B2A9"/>
            </a:solidFill>
          </a:ln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1BBF77C1-601F-DA53-7457-936833755C38}"/>
              </a:ext>
            </a:extLst>
          </p:cNvPr>
          <p:cNvSpPr/>
          <p:nvPr/>
        </p:nvSpPr>
        <p:spPr>
          <a:xfrm flipV="1">
            <a:off x="6045360" y="1755565"/>
            <a:ext cx="961064" cy="191761"/>
          </a:xfrm>
          <a:prstGeom prst="rect">
            <a:avLst/>
          </a:prstGeom>
          <a:noFill/>
          <a:ln w="38100">
            <a:solidFill>
              <a:srgbClr val="E03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2" name="Imagen" descr="Imagen">
            <a:extLst>
              <a:ext uri="{FF2B5EF4-FFF2-40B4-BE49-F238E27FC236}">
                <a16:creationId xmlns:a16="http://schemas.microsoft.com/office/drawing/2014/main" id="{6E883684-17C4-F536-5764-17EC67B3343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996" y="4067158"/>
            <a:ext cx="2130790" cy="2305690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1">
            <a:extLst>
              <a:ext uri="{FF2B5EF4-FFF2-40B4-BE49-F238E27FC236}">
                <a16:creationId xmlns:a16="http://schemas.microsoft.com/office/drawing/2014/main" id="{4399F77A-DF1A-A244-EA4E-A43D0EBFA44F}"/>
              </a:ext>
            </a:extLst>
          </p:cNvPr>
          <p:cNvSpPr txBox="1"/>
          <p:nvPr/>
        </p:nvSpPr>
        <p:spPr>
          <a:xfrm>
            <a:off x="1178579" y="4029800"/>
            <a:ext cx="203914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2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54" name="Avanzando hacia…">
            <a:extLst>
              <a:ext uri="{FF2B5EF4-FFF2-40B4-BE49-F238E27FC236}">
                <a16:creationId xmlns:a16="http://schemas.microsoft.com/office/drawing/2014/main" id="{491471AC-700E-FB22-F67B-D22415943B85}"/>
              </a:ext>
            </a:extLst>
          </p:cNvPr>
          <p:cNvSpPr txBox="1"/>
          <p:nvPr/>
        </p:nvSpPr>
        <p:spPr>
          <a:xfrm>
            <a:off x="519605" y="4871025"/>
            <a:ext cx="1751499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r>
              <a:rPr lang="es-ES" sz="1000" dirty="0"/>
              <a:t> </a:t>
            </a:r>
          </a:p>
          <a:p>
            <a:r>
              <a:rPr lang="es-ES" sz="1100" dirty="0">
                <a:solidFill>
                  <a:srgbClr val="00B2A9"/>
                </a:solidFill>
                <a:latin typeface="Calibri Light"/>
                <a:cs typeface="Calibri Light"/>
              </a:rPr>
              <a:t>CREAR AL NEONATO</a:t>
            </a: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: Desde la historia de la madre, acceder al icono “neonato”, seleccionar el neonato a registrar y registrar sus datos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F669FB5-FDF3-BA0D-DF7E-560BF6148D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99" t="14659" r="4818" b="17265"/>
          <a:stretch/>
        </p:blipFill>
        <p:spPr>
          <a:xfrm>
            <a:off x="2361786" y="4324175"/>
            <a:ext cx="7983360" cy="2085834"/>
          </a:xfrm>
          <a:prstGeom prst="rect">
            <a:avLst/>
          </a:prstGeom>
          <a:ln>
            <a:solidFill>
              <a:srgbClr val="00B2A9"/>
            </a:solidFill>
          </a:ln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4F634289-C583-968F-B225-0EBE8BA955B1}"/>
              </a:ext>
            </a:extLst>
          </p:cNvPr>
          <p:cNvSpPr/>
          <p:nvPr/>
        </p:nvSpPr>
        <p:spPr>
          <a:xfrm rot="10800000">
            <a:off x="6329732" y="6017046"/>
            <a:ext cx="392321" cy="287870"/>
          </a:xfrm>
          <a:prstGeom prst="rect">
            <a:avLst/>
          </a:prstGeom>
          <a:noFill/>
          <a:ln w="38100">
            <a:solidFill>
              <a:srgbClr val="E03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CBC62D62-5990-193C-4582-02354ED1EA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3609" y="5133875"/>
            <a:ext cx="645023" cy="815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FD798BB-5A5D-8D70-79CF-8F613A021202}"/>
              </a:ext>
            </a:extLst>
          </p:cNvPr>
          <p:cNvCxnSpPr>
            <a:cxnSpLocks/>
            <a:endCxn id="14" idx="3"/>
          </p:cNvCxnSpPr>
          <p:nvPr/>
        </p:nvCxnSpPr>
        <p:spPr>
          <a:xfrm>
            <a:off x="5328632" y="5797631"/>
            <a:ext cx="1001100" cy="363350"/>
          </a:xfrm>
          <a:prstGeom prst="line">
            <a:avLst/>
          </a:prstGeom>
          <a:ln w="28575">
            <a:solidFill>
              <a:srgbClr val="E03E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E1B7C13F-ECEB-7E79-BF30-C467694093B4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5328632" y="3382202"/>
            <a:ext cx="2705169" cy="2159651"/>
          </a:xfrm>
          <a:prstGeom prst="straightConnector1">
            <a:avLst/>
          </a:prstGeom>
          <a:ln w="57150">
            <a:solidFill>
              <a:srgbClr val="E03E5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E35218A4-6104-AEAC-81A5-3F7B11CBD7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7931" y="1882029"/>
            <a:ext cx="3599359" cy="2703133"/>
          </a:xfrm>
          <a:prstGeom prst="round2DiagRect">
            <a:avLst>
              <a:gd name="adj1" fmla="val 16667"/>
              <a:gd name="adj2" fmla="val 1644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3BDB947A-68F2-67D5-2B5F-C6D93495CFAE}"/>
              </a:ext>
            </a:extLst>
          </p:cNvPr>
          <p:cNvSpPr/>
          <p:nvPr/>
        </p:nvSpPr>
        <p:spPr>
          <a:xfrm>
            <a:off x="9757352" y="2886311"/>
            <a:ext cx="1007166" cy="253039"/>
          </a:xfrm>
          <a:prstGeom prst="rect">
            <a:avLst/>
          </a:prstGeom>
          <a:noFill/>
          <a:ln w="28575">
            <a:solidFill>
              <a:srgbClr val="E03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DF170771-8C30-8243-4D53-76D909DBBEF3}"/>
              </a:ext>
            </a:extLst>
          </p:cNvPr>
          <p:cNvSpPr/>
          <p:nvPr/>
        </p:nvSpPr>
        <p:spPr>
          <a:xfrm>
            <a:off x="8324857" y="4153372"/>
            <a:ext cx="3010714" cy="515140"/>
          </a:xfrm>
          <a:prstGeom prst="ellipse">
            <a:avLst/>
          </a:prstGeom>
          <a:noFill/>
          <a:ln>
            <a:solidFill>
              <a:srgbClr val="E03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33792F3-6B9C-1BBB-9EB1-615804BFB231}"/>
              </a:ext>
            </a:extLst>
          </p:cNvPr>
          <p:cNvSpPr txBox="1"/>
          <p:nvPr/>
        </p:nvSpPr>
        <p:spPr>
          <a:xfrm>
            <a:off x="8230844" y="2067373"/>
            <a:ext cx="27767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E03E52"/>
              </a:solidFill>
            </a:endParaRPr>
          </a:p>
          <a:p>
            <a:r>
              <a:rPr lang="es-ES" sz="1600" b="1" dirty="0">
                <a:solidFill>
                  <a:srgbClr val="E03E52"/>
                </a:solidFill>
              </a:rPr>
              <a:t>En caso de ingreso directo a UCIN selecciona “Es ingreso en hospitalización”.</a:t>
            </a:r>
          </a:p>
        </p:txBody>
      </p:sp>
    </p:spTree>
    <p:extLst>
      <p:ext uri="{BB962C8B-B14F-4D97-AF65-F5344CB8AC3E}">
        <p14:creationId xmlns:p14="http://schemas.microsoft.com/office/powerpoint/2010/main" val="33911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4DD288C6-379D-85B2-FB1B-7721E5C7FA9D}"/>
              </a:ext>
            </a:extLst>
          </p:cNvPr>
          <p:cNvSpPr txBox="1"/>
          <p:nvPr/>
        </p:nvSpPr>
        <p:spPr>
          <a:xfrm>
            <a:off x="2295380" y="2647075"/>
            <a:ext cx="266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5C92134-4591-C19D-00FC-8DD38773F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556" y="1513112"/>
            <a:ext cx="2789110" cy="20946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70EB7D9E-88E6-50D2-2C6E-463BC10B1780}"/>
              </a:ext>
            </a:extLst>
          </p:cNvPr>
          <p:cNvSpPr/>
          <p:nvPr/>
        </p:nvSpPr>
        <p:spPr>
          <a:xfrm>
            <a:off x="2781468" y="2285631"/>
            <a:ext cx="1007166" cy="318052"/>
          </a:xfrm>
          <a:prstGeom prst="rect">
            <a:avLst/>
          </a:prstGeom>
          <a:noFill/>
          <a:ln w="28575">
            <a:solidFill>
              <a:srgbClr val="E03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FA5C8F46-1D14-0A62-E317-6B904846E0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6" r="2700"/>
          <a:stretch/>
        </p:blipFill>
        <p:spPr>
          <a:xfrm>
            <a:off x="8162432" y="1217768"/>
            <a:ext cx="3546772" cy="32279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7AFD7F42-CE1F-58F0-22B2-FB8C8C0F6DD2}"/>
              </a:ext>
            </a:extLst>
          </p:cNvPr>
          <p:cNvCxnSpPr>
            <a:cxnSpLocks/>
          </p:cNvCxnSpPr>
          <p:nvPr/>
        </p:nvCxnSpPr>
        <p:spPr>
          <a:xfrm flipV="1">
            <a:off x="3768710" y="1185642"/>
            <a:ext cx="4532416" cy="1090571"/>
          </a:xfrm>
          <a:prstGeom prst="straightConnector1">
            <a:avLst/>
          </a:prstGeom>
          <a:ln w="28575">
            <a:solidFill>
              <a:srgbClr val="E03E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n 38">
            <a:extLst>
              <a:ext uri="{FF2B5EF4-FFF2-40B4-BE49-F238E27FC236}">
                <a16:creationId xmlns:a16="http://schemas.microsoft.com/office/drawing/2014/main" id="{FE51D973-B526-C189-DF6E-E0DAFE1EC3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0026" y="4150370"/>
            <a:ext cx="2198592" cy="1431641"/>
          </a:xfrm>
          <a:prstGeom prst="rect">
            <a:avLst/>
          </a:prstGeom>
        </p:spPr>
      </p:pic>
      <p:pic>
        <p:nvPicPr>
          <p:cNvPr id="50" name="Imagen" descr="Imagen">
            <a:extLst>
              <a:ext uri="{FF2B5EF4-FFF2-40B4-BE49-F238E27FC236}">
                <a16:creationId xmlns:a16="http://schemas.microsoft.com/office/drawing/2014/main" id="{51F8B3F2-6232-5971-2256-0F261068C2A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73" y="1742186"/>
            <a:ext cx="2060218" cy="2229326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1">
            <a:extLst>
              <a:ext uri="{FF2B5EF4-FFF2-40B4-BE49-F238E27FC236}">
                <a16:creationId xmlns:a16="http://schemas.microsoft.com/office/drawing/2014/main" id="{24C7F298-22BD-87BA-C229-DF8CBC6BE110}"/>
              </a:ext>
            </a:extLst>
          </p:cNvPr>
          <p:cNvSpPr txBox="1"/>
          <p:nvPr/>
        </p:nvSpPr>
        <p:spPr>
          <a:xfrm>
            <a:off x="1231694" y="1672507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1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56" name="Avanzando hacia…">
            <a:extLst>
              <a:ext uri="{FF2B5EF4-FFF2-40B4-BE49-F238E27FC236}">
                <a16:creationId xmlns:a16="http://schemas.microsoft.com/office/drawing/2014/main" id="{1500F31C-554C-F7E6-42CB-B7BFB831329E}"/>
              </a:ext>
            </a:extLst>
          </p:cNvPr>
          <p:cNvSpPr txBox="1"/>
          <p:nvPr/>
        </p:nvSpPr>
        <p:spPr>
          <a:xfrm>
            <a:off x="764837" y="2527319"/>
            <a:ext cx="122880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Crear el neonato seleccionar la </a:t>
            </a:r>
            <a:r>
              <a:rPr lang="es-ES" sz="1100" b="1" dirty="0">
                <a:solidFill>
                  <a:srgbClr val="00B2A9"/>
                </a:solidFill>
                <a:latin typeface="Calibri Light"/>
                <a:cs typeface="Calibri Light"/>
              </a:rPr>
              <a:t>opción “es ingreso en hospitalización”.</a:t>
            </a:r>
          </a:p>
        </p:txBody>
      </p:sp>
      <p:pic>
        <p:nvPicPr>
          <p:cNvPr id="59" name="Imagen" descr="Imagen">
            <a:extLst>
              <a:ext uri="{FF2B5EF4-FFF2-40B4-BE49-F238E27FC236}">
                <a16:creationId xmlns:a16="http://schemas.microsoft.com/office/drawing/2014/main" id="{DAAE64C4-C1D4-B0B3-5DE8-B6EEFFEB973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3231" y="1619354"/>
            <a:ext cx="2173732" cy="2352158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1">
            <a:extLst>
              <a:ext uri="{FF2B5EF4-FFF2-40B4-BE49-F238E27FC236}">
                <a16:creationId xmlns:a16="http://schemas.microsoft.com/office/drawing/2014/main" id="{CDF695B8-2986-0E68-7057-25615570C72F}"/>
              </a:ext>
            </a:extLst>
          </p:cNvPr>
          <p:cNvSpPr txBox="1"/>
          <p:nvPr/>
        </p:nvSpPr>
        <p:spPr>
          <a:xfrm>
            <a:off x="6546257" y="1513112"/>
            <a:ext cx="174459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2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61" name="Avanzando hacia…">
            <a:extLst>
              <a:ext uri="{FF2B5EF4-FFF2-40B4-BE49-F238E27FC236}">
                <a16:creationId xmlns:a16="http://schemas.microsoft.com/office/drawing/2014/main" id="{5883346B-400E-F0E2-2564-7AD058DDD5FB}"/>
              </a:ext>
            </a:extLst>
          </p:cNvPr>
          <p:cNvSpPr txBox="1"/>
          <p:nvPr/>
        </p:nvSpPr>
        <p:spPr>
          <a:xfrm>
            <a:off x="5871460" y="2441122"/>
            <a:ext cx="1719780" cy="1295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just"/>
            <a:r>
              <a:rPr lang="es-ES" sz="1000" dirty="0">
                <a:solidFill>
                  <a:srgbClr val="5D6267"/>
                </a:solidFill>
                <a:latin typeface="Calibri Light"/>
                <a:cs typeface="Calibri Light"/>
              </a:rPr>
              <a:t>Cumplimentar </a:t>
            </a:r>
            <a:r>
              <a:rPr lang="es-ES" sz="1000" b="1" dirty="0">
                <a:solidFill>
                  <a:srgbClr val="00B2A9"/>
                </a:solidFill>
                <a:latin typeface="Calibri Light"/>
                <a:cs typeface="Calibri Light"/>
              </a:rPr>
              <a:t>datos relativos al ingreso del neonato</a:t>
            </a:r>
            <a:r>
              <a:rPr lang="es-ES" sz="1000" dirty="0">
                <a:solidFill>
                  <a:srgbClr val="5D6267"/>
                </a:solidFill>
                <a:latin typeface="Calibri Light"/>
                <a:cs typeface="Calibri Light"/>
              </a:rPr>
              <a:t>, genera ingreso programado a admisión. </a:t>
            </a:r>
          </a:p>
          <a:p>
            <a:pPr algn="just"/>
            <a:r>
              <a:rPr lang="es-ES" sz="1000" dirty="0">
                <a:solidFill>
                  <a:srgbClr val="5D6267"/>
                </a:solidFill>
                <a:latin typeface="Calibri Light"/>
                <a:cs typeface="Calibri Light"/>
              </a:rPr>
              <a:t>Enviar al familiar a admisión para comprobación de coberturas y datos administrativos.</a:t>
            </a: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5D6267"/>
              </a:solidFill>
            </a:endParaRPr>
          </a:p>
        </p:txBody>
      </p:sp>
      <p:pic>
        <p:nvPicPr>
          <p:cNvPr id="62" name="Imagen" descr="Imagen">
            <a:extLst>
              <a:ext uri="{FF2B5EF4-FFF2-40B4-BE49-F238E27FC236}">
                <a16:creationId xmlns:a16="http://schemas.microsoft.com/office/drawing/2014/main" id="{090029C4-8822-D3B9-1380-7B352A54AC1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943" y="4075872"/>
            <a:ext cx="2060218" cy="222932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1">
            <a:extLst>
              <a:ext uri="{FF2B5EF4-FFF2-40B4-BE49-F238E27FC236}">
                <a16:creationId xmlns:a16="http://schemas.microsoft.com/office/drawing/2014/main" id="{6596C283-A7A3-8223-AC46-8C95F2821308}"/>
              </a:ext>
            </a:extLst>
          </p:cNvPr>
          <p:cNvSpPr txBox="1"/>
          <p:nvPr/>
        </p:nvSpPr>
        <p:spPr>
          <a:xfrm>
            <a:off x="1306455" y="4039696"/>
            <a:ext cx="252236" cy="589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3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64" name="Avanzando hacia…">
            <a:extLst>
              <a:ext uri="{FF2B5EF4-FFF2-40B4-BE49-F238E27FC236}">
                <a16:creationId xmlns:a16="http://schemas.microsoft.com/office/drawing/2014/main" id="{962C35D2-95FF-944A-8A36-0DA5FAD1FC87}"/>
              </a:ext>
            </a:extLst>
          </p:cNvPr>
          <p:cNvSpPr txBox="1"/>
          <p:nvPr/>
        </p:nvSpPr>
        <p:spPr>
          <a:xfrm>
            <a:off x="756298" y="4830704"/>
            <a:ext cx="1622180" cy="1510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Admisión localizará el neonato seleccionando el </a:t>
            </a:r>
            <a:r>
              <a:rPr lang="es-ES" sz="1050" b="1" dirty="0">
                <a:solidFill>
                  <a:srgbClr val="00B2A9"/>
                </a:solidFill>
                <a:latin typeface="Calibri Light"/>
                <a:cs typeface="Calibri Light"/>
              </a:rPr>
              <a:t>filtro “neonato” + “programado”. </a:t>
            </a:r>
          </a:p>
          <a:p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Ingresar en UCIN en el recurso indicado por la unidad.</a:t>
            </a:r>
          </a:p>
          <a:p>
            <a:r>
              <a:rPr lang="es-ES" sz="1050" dirty="0">
                <a:solidFill>
                  <a:srgbClr val="5D6267"/>
                </a:solidFill>
                <a:latin typeface="Calibri Light"/>
                <a:cs typeface="Calibri Light"/>
              </a:rPr>
              <a:t>.</a:t>
            </a:r>
          </a:p>
          <a:p>
            <a:pPr>
              <a:lnSpc>
                <a:spcPts val="1285"/>
              </a:lnSpc>
              <a:buClr>
                <a:srgbClr val="00B2A9"/>
              </a:buClr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dirty="0">
              <a:solidFill>
                <a:srgbClr val="5D6267"/>
              </a:solidFill>
            </a:endParaRPr>
          </a:p>
        </p:txBody>
      </p:sp>
      <p:sp>
        <p:nvSpPr>
          <p:cNvPr id="67" name="Marcador de título 1">
            <a:extLst>
              <a:ext uri="{FF2B5EF4-FFF2-40B4-BE49-F238E27FC236}">
                <a16:creationId xmlns:a16="http://schemas.microsoft.com/office/drawing/2014/main" id="{FBD59C00-5889-C912-31D6-4AD1BAE3CB11}"/>
              </a:ext>
            </a:extLst>
          </p:cNvPr>
          <p:cNvSpPr txBox="1">
            <a:spLocks/>
          </p:cNvSpPr>
          <p:nvPr/>
        </p:nvSpPr>
        <p:spPr>
          <a:xfrm>
            <a:off x="575993" y="917437"/>
            <a:ext cx="3008242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paritorio: ingreso directo de paritorio a ucin</a:t>
            </a:r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69F7F44C-2EB1-7C61-0BA4-D596458071AF}"/>
              </a:ext>
            </a:extLst>
          </p:cNvPr>
          <p:cNvCxnSpPr>
            <a:cxnSpLocks/>
          </p:cNvCxnSpPr>
          <p:nvPr/>
        </p:nvCxnSpPr>
        <p:spPr>
          <a:xfrm flipV="1">
            <a:off x="482796" y="815828"/>
            <a:ext cx="0" cy="439485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3" name="Elipse 72">
            <a:extLst>
              <a:ext uri="{FF2B5EF4-FFF2-40B4-BE49-F238E27FC236}">
                <a16:creationId xmlns:a16="http://schemas.microsoft.com/office/drawing/2014/main" id="{1C71FBE5-6DE8-B990-5AC5-0553C05AC120}"/>
              </a:ext>
            </a:extLst>
          </p:cNvPr>
          <p:cNvSpPr/>
          <p:nvPr/>
        </p:nvSpPr>
        <p:spPr>
          <a:xfrm>
            <a:off x="10851479" y="155505"/>
            <a:ext cx="693009" cy="683394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A65FCEBF-511A-29E1-E7BE-95F48ABBD0EC}"/>
              </a:ext>
            </a:extLst>
          </p:cNvPr>
          <p:cNvSpPr txBox="1"/>
          <p:nvPr/>
        </p:nvSpPr>
        <p:spPr>
          <a:xfrm>
            <a:off x="10862889" y="871235"/>
            <a:ext cx="693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solidFill>
                  <a:srgbClr val="00B2A9"/>
                </a:solidFill>
              </a:rPr>
              <a:t>PARITORIO</a:t>
            </a:r>
          </a:p>
        </p:txBody>
      </p:sp>
      <p:pic>
        <p:nvPicPr>
          <p:cNvPr id="75" name="Imagen 74">
            <a:extLst>
              <a:ext uri="{FF2B5EF4-FFF2-40B4-BE49-F238E27FC236}">
                <a16:creationId xmlns:a16="http://schemas.microsoft.com/office/drawing/2014/main" id="{15843EAF-0540-DEE1-65B3-17DE89AE00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3319" y="231129"/>
            <a:ext cx="532146" cy="532146"/>
          </a:xfrm>
          <a:prstGeom prst="rect">
            <a:avLst/>
          </a:prstGeom>
        </p:spPr>
      </p:pic>
      <p:sp>
        <p:nvSpPr>
          <p:cNvPr id="77" name="4">
            <a:extLst>
              <a:ext uri="{FF2B5EF4-FFF2-40B4-BE49-F238E27FC236}">
                <a16:creationId xmlns:a16="http://schemas.microsoft.com/office/drawing/2014/main" id="{B5F888B9-5125-9037-0B89-C6AFB85C8EEF}"/>
              </a:ext>
            </a:extLst>
          </p:cNvPr>
          <p:cNvSpPr txBox="1"/>
          <p:nvPr/>
        </p:nvSpPr>
        <p:spPr>
          <a:xfrm>
            <a:off x="7644851" y="4415721"/>
            <a:ext cx="287033" cy="557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endParaRPr sz="2750" dirty="0">
              <a:solidFill>
                <a:srgbClr val="00BEB8"/>
              </a:solidFill>
            </a:endParaRPr>
          </a:p>
        </p:txBody>
      </p:sp>
      <p:pic>
        <p:nvPicPr>
          <p:cNvPr id="78" name="Imagen" descr="Imagen">
            <a:extLst>
              <a:ext uri="{FF2B5EF4-FFF2-40B4-BE49-F238E27FC236}">
                <a16:creationId xmlns:a16="http://schemas.microsoft.com/office/drawing/2014/main" id="{ECEFF812-A288-8CC6-32F7-3F9ECD1D6C1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1253" y="4371846"/>
            <a:ext cx="2428016" cy="2428017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CuadroTexto 78">
            <a:extLst>
              <a:ext uri="{FF2B5EF4-FFF2-40B4-BE49-F238E27FC236}">
                <a16:creationId xmlns:a16="http://schemas.microsoft.com/office/drawing/2014/main" id="{DE10CABC-71FD-3EF6-6D9A-F4427D2ABFDE}"/>
              </a:ext>
            </a:extLst>
          </p:cNvPr>
          <p:cNvSpPr txBox="1"/>
          <p:nvPr/>
        </p:nvSpPr>
        <p:spPr>
          <a:xfrm>
            <a:off x="5932022" y="5026198"/>
            <a:ext cx="200771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Una vez ingresado en C3 el paciente aparecerá en Sala de Espera de BUCIN desde donde se podrá ingresar en dicho sistema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5255D0B-DB6A-576F-FA5C-ABE6C23EFC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8134" y="4589415"/>
            <a:ext cx="2213345" cy="221044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32F2B43-FF64-3300-DCAF-C8FB9D2849B4}"/>
              </a:ext>
            </a:extLst>
          </p:cNvPr>
          <p:cNvSpPr txBox="1"/>
          <p:nvPr/>
        </p:nvSpPr>
        <p:spPr>
          <a:xfrm>
            <a:off x="9034943" y="4924238"/>
            <a:ext cx="1635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Al dar de alta al neonato se elegirá la opción que corresponda </a:t>
            </a:r>
            <a:r>
              <a:rPr lang="es-ES" sz="1200" b="1" dirty="0">
                <a:solidFill>
                  <a:srgbClr val="E03E52"/>
                </a:solidFill>
              </a:rPr>
              <a:t>“alta a domicilio” o “alta a nido” si retorna a la habitación con la madre.</a:t>
            </a:r>
          </a:p>
        </p:txBody>
      </p:sp>
    </p:spTree>
    <p:extLst>
      <p:ext uri="{BB962C8B-B14F-4D97-AF65-F5344CB8AC3E}">
        <p14:creationId xmlns:p14="http://schemas.microsoft.com/office/powerpoint/2010/main" val="3925931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6BFB69-414F-4952-93B0-4C7552A2479F}"/>
</file>

<file path=customXml/itemProps2.xml><?xml version="1.0" encoding="utf-8"?>
<ds:datastoreItem xmlns:ds="http://schemas.openxmlformats.org/officeDocument/2006/customXml" ds:itemID="{01893E69-EA93-44FB-ADE5-9AE422FE80DE}"/>
</file>

<file path=customXml/itemProps3.xml><?xml version="1.0" encoding="utf-8"?>
<ds:datastoreItem xmlns:ds="http://schemas.openxmlformats.org/officeDocument/2006/customXml" ds:itemID="{D9773B4C-1D2A-4F7B-BECC-38FD2C762AB7}"/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212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Neo Sans</vt:lpstr>
      <vt:lpstr>Neo Sans W1G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Maria Carmen Gomez Izquierdo</cp:lastModifiedBy>
  <cp:revision>8</cp:revision>
  <dcterms:created xsi:type="dcterms:W3CDTF">2021-04-12T10:30:09Z</dcterms:created>
  <dcterms:modified xsi:type="dcterms:W3CDTF">2022-12-22T08:52:08Z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2022-12-22T08:45:00Z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591d46a3-1a59-45f8-b713-7cf3ef92a862</vt:lpwstr>
  </property>
  <property fmtid="{D5CDD505-2E9C-101B-9397-08002B2CF9AE}" pid="8" name="MSIP_Label_e463cba9-5f6c-478d-9329-7b2295e4e8ed_ContentBits">
    <vt:lpwstr>0</vt:lpwstr>
  </property>
  <property fmtid="{D5CDD505-2E9C-101B-9397-08002B2CF9AE}" pid="9" name="ContentTypeId">
    <vt:lpwstr>0x01010025369880899AAD41AD790D25C4747069</vt:lpwstr>
  </property>
</Properties>
</file>