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3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lia Doñoro Arenilla" initials="CDA" lastIdx="1" clrIdx="0">
    <p:extLst>
      <p:ext uri="{19B8F6BF-5375-455C-9EA6-DF929625EA0E}">
        <p15:presenceInfo xmlns:p15="http://schemas.microsoft.com/office/powerpoint/2012/main" userId="S::celia.donoro@quironsalud.es::5aeea512-860a-4252-a1ad-6ffd886bd9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3E52"/>
    <a:srgbClr val="00BEB8"/>
    <a:srgbClr val="00B2A9"/>
    <a:srgbClr val="4B4F5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7D60E5-E9AC-4C32-9325-6F26F0058068}" v="27" dt="2022-12-05T12:55:54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708A38-D040-4847-A4A3-2177DE2AC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3A468C-FFBA-450B-951F-9859A7CBA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AD2082-06D8-4FEA-972C-3585DAB50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C3FFC5-2D43-40B6-88C9-0DF568511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2BFA27-0B87-435C-87EF-DCABED093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155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F209B9-E60D-4019-878F-3C47A2BCD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44B447-B189-4773-BD3D-17B01A162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F19F50-8EC5-4D9F-8826-856592B38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CCEFFE-D091-4E40-A97B-025C404E7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94EB89-DBC8-4DC3-BE3F-FF596B87A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893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C9CD87-A6DD-464C-8DDC-A92845D77C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6CE00A-C730-4894-9001-803C27C26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B33DDC-062C-4D84-968E-1B974C4BC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196715-DA39-47E9-8781-9BDC809A5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EC6A88-E2FE-484E-AB2B-23DBAF8DC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6267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ág. Interior Texto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QS-Corp-PPT-Corpo-pg21-Jul21.png" descr="QS-Corp-PPT-Corpo-pg21-Jul21.png">
            <a:extLst>
              <a:ext uri="{FF2B5EF4-FFF2-40B4-BE49-F238E27FC236}">
                <a16:creationId xmlns:a16="http://schemas.microsoft.com/office/drawing/2014/main" id="{797AFE3D-AF0D-5646-A62B-E70598C686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794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n" descr="Imagen">
            <a:extLst>
              <a:ext uri="{FF2B5EF4-FFF2-40B4-BE49-F238E27FC236}">
                <a16:creationId xmlns:a16="http://schemas.microsoft.com/office/drawing/2014/main" id="{DAC8E5F4-F6B9-7144-9EA9-E4A7B0CAE5F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2995"/>
            <a:ext cx="12192794" cy="7735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n" descr="Imagen">
            <a:extLst>
              <a:ext uri="{FF2B5EF4-FFF2-40B4-BE49-F238E27FC236}">
                <a16:creationId xmlns:a16="http://schemas.microsoft.com/office/drawing/2014/main" id="{8FDC166F-5F8B-0348-85CD-A4233C39A5C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848" y="361068"/>
            <a:ext cx="1536248" cy="3174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4790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1C89E4-0256-4AB2-A6C0-F9B615F10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E7A936-516F-4BDC-8FE7-E5396C79A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862055-2D3E-43B5-971E-0D54341CD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F46F2C-2A1D-49EF-886A-4D4FBB6C2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94FD83-3349-4CEE-AFFF-B848F7E9B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59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53042-BC08-45E8-96BD-84522C4CD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ADB1B1-C3BF-4FB5-9EBB-182D4549A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38BAFC-3B41-40F1-A53D-3785145F8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DF35EC-9CDC-4438-89B4-33C483BA4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3B9E4B-7E7E-46B0-9F68-1C6992A5A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38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269141-E79D-44EB-97A4-FE92F8B5E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CC0B0-4578-48D3-95F3-9BD44B23AE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EAB998-91D0-4473-AF14-4E16561B6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0C92DC-4DE1-4F8C-B41A-A2C71C8BA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1A3533-2878-424A-ADBC-E63B154FC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19DF45-2887-468E-A247-C5F58C0FE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037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C5F813-E301-4175-881C-DE8BDC757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453938-9A49-4119-A894-FACA8CE44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062D805-85E5-4EAB-A245-D993AB954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5808BAF-03EF-4444-A99E-6FCF960507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C37FFFF-21D9-4C2F-AC34-4F72CE02E3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A50485C-D6A2-4FA2-A83A-76B67A765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97EDA07-63B9-4D5F-8C6E-6D388F725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ABC057E-B633-4664-AFDE-5ECDCC21B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855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B7D410-0AAE-41FC-91EA-53A1A6FDF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FE03DA3-1098-44B0-9685-69B0C950D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5B9E987-A9A5-40FF-BDF4-0350CA478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A75D3E-5E4C-483F-8B86-10CEE3D2F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587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561DD56-3E64-4D32-B41B-ED6C5DFA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BD38F8B-7224-4EF7-BCB3-37F0C75BD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CE4C5A6-22C0-45C6-980F-61FC80883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831BC-9D60-453D-BF36-FF8356232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C14977-3B30-4425-BFDF-308EC3376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E2D2C7-309F-4521-81CA-AACD71003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6939B7-32E8-458E-A917-E09D98512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E283D1-82F5-4C81-B548-5C08F06DA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206D5C-5C43-4B18-A2EA-D4309CEC1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48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2F5C8A-B352-4146-AD9C-1C811DB8D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2CB072D-2279-45EF-9919-91D065DB04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A1ACF2-1205-4855-ACD5-FB77A17CF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198215-C119-4002-B687-92C0E805D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FFD613-E3C5-4C7C-9836-D35071703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EDC22F-8D58-411C-B57C-399F8ADA1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465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9F4276B-FB44-4664-ACA3-F3FC058B1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A4B8A2-FCA9-49EF-84A8-BB2AC1EF8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3E78CF-547F-435B-B820-3FE880AEA4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AC24D-FF4E-4D19-A868-A0055152CFFA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10F459-BA4D-43C1-90B8-87294288C6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C31B06-0098-437D-9A83-FE31BB3B3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790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Marcador de título 1">
            <a:extLst>
              <a:ext uri="{FF2B5EF4-FFF2-40B4-BE49-F238E27FC236}">
                <a16:creationId xmlns:a16="http://schemas.microsoft.com/office/drawing/2014/main" id="{8B99925D-1BAD-1554-1046-C3BC2FF99709}"/>
              </a:ext>
            </a:extLst>
          </p:cNvPr>
          <p:cNvSpPr txBox="1">
            <a:spLocks/>
          </p:cNvSpPr>
          <p:nvPr/>
        </p:nvSpPr>
        <p:spPr>
          <a:xfrm>
            <a:off x="478173" y="917437"/>
            <a:ext cx="3106062" cy="523133"/>
          </a:xfrm>
          <a:prstGeom prst="rect">
            <a:avLst/>
          </a:prstGeom>
        </p:spPr>
        <p:txBody>
          <a:bodyPr vert="horz" lIns="45720" tIns="22860" rIns="45720" bIns="2286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12750" hangingPunct="0">
              <a:lnSpc>
                <a:spcPct val="100000"/>
              </a:lnSpc>
              <a:spcBef>
                <a:spcPts val="0"/>
              </a:spcBef>
              <a:defRPr/>
            </a:pPr>
            <a:r>
              <a:rPr lang="es-ES" sz="2200" kern="0" dirty="0">
                <a:solidFill>
                  <a:srgbClr val="5D6267"/>
                </a:solidFill>
                <a:latin typeface="Neo Sans W1G" panose="020B0504030504040204" pitchFamily="34" charset="0"/>
                <a:sym typeface="Helvetica Neue"/>
              </a:rPr>
              <a:t>Reserva de camas sobre </a:t>
            </a:r>
            <a:r>
              <a:rPr lang="es-ES" sz="2200" kern="0" dirty="0">
                <a:solidFill>
                  <a:srgbClr val="E03E52"/>
                </a:solidFill>
                <a:latin typeface="Neo Sans W1G" panose="020B0504030504040204" pitchFamily="34" charset="0"/>
                <a:sym typeface="Helvetica Neue"/>
              </a:rPr>
              <a:t>recurso vacio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5234B9FC-6C1C-6B94-93AA-003298B143C0}"/>
              </a:ext>
            </a:extLst>
          </p:cNvPr>
          <p:cNvCxnSpPr>
            <a:cxnSpLocks/>
          </p:cNvCxnSpPr>
          <p:nvPr/>
        </p:nvCxnSpPr>
        <p:spPr>
          <a:xfrm flipV="1">
            <a:off x="391470" y="989039"/>
            <a:ext cx="0" cy="367883"/>
          </a:xfrm>
          <a:prstGeom prst="line">
            <a:avLst/>
          </a:prstGeom>
          <a:noFill/>
          <a:ln w="44450" cap="flat">
            <a:solidFill>
              <a:srgbClr val="00BEB8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3" name="Elipse 42">
            <a:extLst>
              <a:ext uri="{FF2B5EF4-FFF2-40B4-BE49-F238E27FC236}">
                <a16:creationId xmlns:a16="http://schemas.microsoft.com/office/drawing/2014/main" id="{0DAC0EF6-26C9-FCA4-0DAD-63DE23D7C2CB}"/>
              </a:ext>
            </a:extLst>
          </p:cNvPr>
          <p:cNvSpPr/>
          <p:nvPr/>
        </p:nvSpPr>
        <p:spPr>
          <a:xfrm>
            <a:off x="10851479" y="155505"/>
            <a:ext cx="693009" cy="683394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B9C32F46-1AB0-41F8-2311-E48A5DE1F262}"/>
              </a:ext>
            </a:extLst>
          </p:cNvPr>
          <p:cNvSpPr txBox="1"/>
          <p:nvPr/>
        </p:nvSpPr>
        <p:spPr>
          <a:xfrm>
            <a:off x="10637240" y="881317"/>
            <a:ext cx="1554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solidFill>
                  <a:srgbClr val="00B2A9"/>
                </a:solidFill>
              </a:rPr>
              <a:t>RESERVA DE CAMAS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970C7CE-3EDE-6CD8-11EB-19995A05608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0789" y="155505"/>
            <a:ext cx="623699" cy="623699"/>
          </a:xfrm>
          <a:prstGeom prst="rect">
            <a:avLst/>
          </a:prstGeom>
        </p:spPr>
      </p:pic>
      <p:pic>
        <p:nvPicPr>
          <p:cNvPr id="16" name="Imagen" descr="Imagen">
            <a:extLst>
              <a:ext uri="{FF2B5EF4-FFF2-40B4-BE49-F238E27FC236}">
                <a16:creationId xmlns:a16="http://schemas.microsoft.com/office/drawing/2014/main" id="{DE455BCB-4A2D-817D-F42F-407BB1BEAD1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952" y="1479686"/>
            <a:ext cx="1937405" cy="2096434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1">
            <a:extLst>
              <a:ext uri="{FF2B5EF4-FFF2-40B4-BE49-F238E27FC236}">
                <a16:creationId xmlns:a16="http://schemas.microsoft.com/office/drawing/2014/main" id="{A15BF664-E675-48A7-6FFF-5A7DB1F5C6ED}"/>
              </a:ext>
            </a:extLst>
          </p:cNvPr>
          <p:cNvSpPr txBox="1"/>
          <p:nvPr/>
        </p:nvSpPr>
        <p:spPr>
          <a:xfrm>
            <a:off x="1370548" y="1356922"/>
            <a:ext cx="929032" cy="806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sz="3600" dirty="0">
                <a:solidFill>
                  <a:srgbClr val="00BEB8"/>
                </a:solidFill>
              </a:rPr>
              <a:t>1</a:t>
            </a:r>
          </a:p>
        </p:txBody>
      </p:sp>
      <p:sp>
        <p:nvSpPr>
          <p:cNvPr id="18" name="Avanzando hacia…">
            <a:extLst>
              <a:ext uri="{FF2B5EF4-FFF2-40B4-BE49-F238E27FC236}">
                <a16:creationId xmlns:a16="http://schemas.microsoft.com/office/drawing/2014/main" id="{73A561F7-DA28-9013-9201-6A357D24E33E}"/>
              </a:ext>
            </a:extLst>
          </p:cNvPr>
          <p:cNvSpPr txBox="1"/>
          <p:nvPr/>
        </p:nvSpPr>
        <p:spPr>
          <a:xfrm>
            <a:off x="679046" y="2332382"/>
            <a:ext cx="1937406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200" b="1" dirty="0">
                <a:solidFill>
                  <a:srgbClr val="00BE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Seleccionar el recurso</a:t>
            </a:r>
            <a:r>
              <a:rPr lang="es-ES" sz="1200" dirty="0">
                <a:solidFill>
                  <a:srgbClr val="00BE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457200" indent="-457200">
              <a:buAutoNum type="alphaLcParenR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Desde mapa camas</a:t>
            </a:r>
          </a:p>
          <a:p>
            <a:pPr marL="457200" indent="-457200">
              <a:buAutoNum type="alphaLcParenR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Desde escritorio de admisión</a:t>
            </a:r>
          </a:p>
        </p:txBody>
      </p:sp>
      <p:pic>
        <p:nvPicPr>
          <p:cNvPr id="22" name="Imagen" descr="Imagen">
            <a:extLst>
              <a:ext uri="{FF2B5EF4-FFF2-40B4-BE49-F238E27FC236}">
                <a16:creationId xmlns:a16="http://schemas.microsoft.com/office/drawing/2014/main" id="{86E54A18-FA80-3E79-1D75-7B0A55341D6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67491" y="1479686"/>
            <a:ext cx="1937405" cy="2096434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Avanzando hacia…">
            <a:extLst>
              <a:ext uri="{FF2B5EF4-FFF2-40B4-BE49-F238E27FC236}">
                <a16:creationId xmlns:a16="http://schemas.microsoft.com/office/drawing/2014/main" id="{17F3AEDB-B298-E07F-7AC9-DE44513A8260}"/>
              </a:ext>
            </a:extLst>
          </p:cNvPr>
          <p:cNvSpPr txBox="1"/>
          <p:nvPr/>
        </p:nvSpPr>
        <p:spPr>
          <a:xfrm>
            <a:off x="5765586" y="2373489"/>
            <a:ext cx="168815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Localizar el </a:t>
            </a:r>
            <a:r>
              <a:rPr lang="es-ES" sz="1200" b="1" dirty="0">
                <a:solidFill>
                  <a:srgbClr val="00BE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paciente y episodio</a:t>
            </a:r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 que se le va a reservar el recurso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F0BD3882-DD00-404E-AD40-B80B9511738C}"/>
              </a:ext>
            </a:extLst>
          </p:cNvPr>
          <p:cNvSpPr txBox="1"/>
          <p:nvPr/>
        </p:nvSpPr>
        <p:spPr>
          <a:xfrm>
            <a:off x="6448724" y="1465548"/>
            <a:ext cx="3749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600" dirty="0">
                <a:solidFill>
                  <a:srgbClr val="00BEB8"/>
                </a:solidFill>
              </a:rPr>
              <a:t>2</a:t>
            </a:r>
          </a:p>
        </p:txBody>
      </p:sp>
      <p:pic>
        <p:nvPicPr>
          <p:cNvPr id="48" name="Imagen" descr="Imagen">
            <a:extLst>
              <a:ext uri="{FF2B5EF4-FFF2-40B4-BE49-F238E27FC236}">
                <a16:creationId xmlns:a16="http://schemas.microsoft.com/office/drawing/2014/main" id="{04D0F1BA-D1B6-9B55-E89C-BE83652B42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952" y="3844129"/>
            <a:ext cx="1937405" cy="2096434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Avanzando hacia…">
            <a:extLst>
              <a:ext uri="{FF2B5EF4-FFF2-40B4-BE49-F238E27FC236}">
                <a16:creationId xmlns:a16="http://schemas.microsoft.com/office/drawing/2014/main" id="{2502B8CE-54AE-33C3-B1B8-570F0331CEB8}"/>
              </a:ext>
            </a:extLst>
          </p:cNvPr>
          <p:cNvSpPr txBox="1"/>
          <p:nvPr/>
        </p:nvSpPr>
        <p:spPr>
          <a:xfrm>
            <a:off x="770775" y="4522489"/>
            <a:ext cx="1558963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200" b="1" dirty="0">
                <a:solidFill>
                  <a:srgbClr val="00B2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Visualizar</a:t>
            </a:r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 recurso reservado. </a:t>
            </a:r>
          </a:p>
          <a:p>
            <a:pPr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**El recurso reservado desaparecerá del mapa de camas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41591941-D1A0-B250-45D1-9EFF5CD392B9}"/>
              </a:ext>
            </a:extLst>
          </p:cNvPr>
          <p:cNvSpPr txBox="1"/>
          <p:nvPr/>
        </p:nvSpPr>
        <p:spPr>
          <a:xfrm>
            <a:off x="1362185" y="3829991"/>
            <a:ext cx="3749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600" dirty="0">
                <a:solidFill>
                  <a:srgbClr val="00BEB8"/>
                </a:solidFill>
              </a:rPr>
              <a:t>3</a:t>
            </a:r>
          </a:p>
        </p:txBody>
      </p:sp>
      <p:pic>
        <p:nvPicPr>
          <p:cNvPr id="51" name="Imagen 50">
            <a:extLst>
              <a:ext uri="{FF2B5EF4-FFF2-40B4-BE49-F238E27FC236}">
                <a16:creationId xmlns:a16="http://schemas.microsoft.com/office/drawing/2014/main" id="{1ED2C840-781E-629A-C57F-16069218F0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2045" y="1162842"/>
            <a:ext cx="2888147" cy="1622278"/>
          </a:xfrm>
          <a:prstGeom prst="rect">
            <a:avLst/>
          </a:prstGeom>
          <a:ln>
            <a:solidFill>
              <a:srgbClr val="00BEB8"/>
            </a:solidFill>
          </a:ln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F39CC1E7-CD70-7B22-C64C-0C75F14E85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2046" y="2885078"/>
            <a:ext cx="2888147" cy="1270052"/>
          </a:xfrm>
          <a:prstGeom prst="rect">
            <a:avLst/>
          </a:prstGeom>
          <a:ln>
            <a:solidFill>
              <a:srgbClr val="00BEB8"/>
            </a:solidFill>
          </a:ln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66066E7D-C4A2-348A-752A-52695BD27B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38609" y="1855752"/>
            <a:ext cx="3212870" cy="1664352"/>
          </a:xfrm>
          <a:prstGeom prst="rect">
            <a:avLst/>
          </a:prstGeom>
        </p:spPr>
      </p:pic>
      <p:pic>
        <p:nvPicPr>
          <p:cNvPr id="54" name="Imagen 53">
            <a:extLst>
              <a:ext uri="{FF2B5EF4-FFF2-40B4-BE49-F238E27FC236}">
                <a16:creationId xmlns:a16="http://schemas.microsoft.com/office/drawing/2014/main" id="{94146BA2-4ABC-A331-B7FB-6591582E82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02045" y="4544458"/>
            <a:ext cx="1950889" cy="1396105"/>
          </a:xfrm>
          <a:prstGeom prst="rect">
            <a:avLst/>
          </a:prstGeom>
          <a:ln>
            <a:solidFill>
              <a:srgbClr val="00BEB8"/>
            </a:solidFill>
          </a:ln>
        </p:spPr>
      </p:pic>
      <p:pic>
        <p:nvPicPr>
          <p:cNvPr id="55" name="Imagen 54">
            <a:extLst>
              <a:ext uri="{FF2B5EF4-FFF2-40B4-BE49-F238E27FC236}">
                <a16:creationId xmlns:a16="http://schemas.microsoft.com/office/drawing/2014/main" id="{C8ECE568-5CDA-E137-F2DB-782475B4E6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42758" y="4574940"/>
            <a:ext cx="2895851" cy="1335140"/>
          </a:xfrm>
          <a:prstGeom prst="rect">
            <a:avLst/>
          </a:prstGeom>
          <a:ln>
            <a:solidFill>
              <a:srgbClr val="00BEB8"/>
            </a:solidFill>
          </a:ln>
        </p:spPr>
      </p:pic>
      <p:sp>
        <p:nvSpPr>
          <p:cNvPr id="56" name="Flecha: a la derecha 55">
            <a:extLst>
              <a:ext uri="{FF2B5EF4-FFF2-40B4-BE49-F238E27FC236}">
                <a16:creationId xmlns:a16="http://schemas.microsoft.com/office/drawing/2014/main" id="{AA42B4E2-32A6-1253-8E31-6AA00240B178}"/>
              </a:ext>
            </a:extLst>
          </p:cNvPr>
          <p:cNvSpPr/>
          <p:nvPr/>
        </p:nvSpPr>
        <p:spPr>
          <a:xfrm>
            <a:off x="4341091" y="5066227"/>
            <a:ext cx="581891" cy="482184"/>
          </a:xfrm>
          <a:prstGeom prst="rightArrow">
            <a:avLst/>
          </a:prstGeom>
          <a:solidFill>
            <a:srgbClr val="00BEB8"/>
          </a:solidFill>
          <a:ln>
            <a:solidFill>
              <a:srgbClr val="00BE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9" name="Conector recto de flecha 58">
            <a:extLst>
              <a:ext uri="{FF2B5EF4-FFF2-40B4-BE49-F238E27FC236}">
                <a16:creationId xmlns:a16="http://schemas.microsoft.com/office/drawing/2014/main" id="{96FE6747-7A88-E6AE-242F-7BF51101ED14}"/>
              </a:ext>
            </a:extLst>
          </p:cNvPr>
          <p:cNvCxnSpPr/>
          <p:nvPr/>
        </p:nvCxnSpPr>
        <p:spPr>
          <a:xfrm flipV="1">
            <a:off x="2299580" y="2327323"/>
            <a:ext cx="465530" cy="200580"/>
          </a:xfrm>
          <a:prstGeom prst="straightConnector1">
            <a:avLst/>
          </a:prstGeom>
          <a:ln>
            <a:solidFill>
              <a:srgbClr val="00BEB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Imagen 59">
            <a:extLst>
              <a:ext uri="{FF2B5EF4-FFF2-40B4-BE49-F238E27FC236}">
                <a16:creationId xmlns:a16="http://schemas.microsoft.com/office/drawing/2014/main" id="{58B540C1-92B7-4195-026E-77B67E1D8B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918686">
            <a:off x="2278656" y="3070247"/>
            <a:ext cx="548688" cy="286537"/>
          </a:xfrm>
          <a:prstGeom prst="rect">
            <a:avLst/>
          </a:prstGeom>
        </p:spPr>
      </p:pic>
      <p:pic>
        <p:nvPicPr>
          <p:cNvPr id="62" name="Imagen" descr="Imagen">
            <a:extLst>
              <a:ext uri="{FF2B5EF4-FFF2-40B4-BE49-F238E27FC236}">
                <a16:creationId xmlns:a16="http://schemas.microsoft.com/office/drawing/2014/main" id="{3089D7A4-D1C0-FAD3-5B11-78D4DF7C7E7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4857" y="3829991"/>
            <a:ext cx="1937405" cy="2096434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Avanzando hacia…">
            <a:extLst>
              <a:ext uri="{FF2B5EF4-FFF2-40B4-BE49-F238E27FC236}">
                <a16:creationId xmlns:a16="http://schemas.microsoft.com/office/drawing/2014/main" id="{EE4E047F-758F-32F4-8412-A4D2E44923EF}"/>
              </a:ext>
            </a:extLst>
          </p:cNvPr>
          <p:cNvSpPr txBox="1"/>
          <p:nvPr/>
        </p:nvSpPr>
        <p:spPr>
          <a:xfrm>
            <a:off x="8181255" y="4574940"/>
            <a:ext cx="1688159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200" b="1" dirty="0">
                <a:solidFill>
                  <a:srgbClr val="00B2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Anular reserva</a:t>
            </a:r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solo desde admisión (ya que el recurso no está disponible en el mapa)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CCCC58E6-002C-067C-1739-B4B74E3CF611}"/>
              </a:ext>
            </a:extLst>
          </p:cNvPr>
          <p:cNvSpPr txBox="1"/>
          <p:nvPr/>
        </p:nvSpPr>
        <p:spPr>
          <a:xfrm>
            <a:off x="8707015" y="3850142"/>
            <a:ext cx="3749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600" dirty="0">
                <a:solidFill>
                  <a:srgbClr val="00BEB8"/>
                </a:solidFill>
              </a:rPr>
              <a:t>4</a:t>
            </a:r>
          </a:p>
        </p:txBody>
      </p:sp>
      <p:pic>
        <p:nvPicPr>
          <p:cNvPr id="66" name="Imagen 65">
            <a:extLst>
              <a:ext uri="{FF2B5EF4-FFF2-40B4-BE49-F238E27FC236}">
                <a16:creationId xmlns:a16="http://schemas.microsoft.com/office/drawing/2014/main" id="{3129B854-4AFE-59E1-3954-D0E2D626CBF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792883" y="5522686"/>
            <a:ext cx="3212491" cy="1179809"/>
          </a:xfrm>
          <a:prstGeom prst="rect">
            <a:avLst/>
          </a:prstGeom>
          <a:ln>
            <a:solidFill>
              <a:srgbClr val="00BEB8"/>
            </a:solidFill>
          </a:ln>
        </p:spPr>
      </p:pic>
    </p:spTree>
    <p:extLst>
      <p:ext uri="{BB962C8B-B14F-4D97-AF65-F5344CB8AC3E}">
        <p14:creationId xmlns:p14="http://schemas.microsoft.com/office/powerpoint/2010/main" val="80966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Imagen" descr="Imagen">
            <a:extLst>
              <a:ext uri="{FF2B5EF4-FFF2-40B4-BE49-F238E27FC236}">
                <a16:creationId xmlns:a16="http://schemas.microsoft.com/office/drawing/2014/main" id="{81B84C94-B3A9-E119-B396-F58A8D4CA16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72173" y="4781527"/>
            <a:ext cx="2094066" cy="2094066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Marcador de título 1">
            <a:extLst>
              <a:ext uri="{FF2B5EF4-FFF2-40B4-BE49-F238E27FC236}">
                <a16:creationId xmlns:a16="http://schemas.microsoft.com/office/drawing/2014/main" id="{8B99925D-1BAD-1554-1046-C3BC2FF99709}"/>
              </a:ext>
            </a:extLst>
          </p:cNvPr>
          <p:cNvSpPr txBox="1">
            <a:spLocks/>
          </p:cNvSpPr>
          <p:nvPr/>
        </p:nvSpPr>
        <p:spPr>
          <a:xfrm>
            <a:off x="478173" y="926673"/>
            <a:ext cx="3106062" cy="523133"/>
          </a:xfrm>
          <a:prstGeom prst="rect">
            <a:avLst/>
          </a:prstGeom>
        </p:spPr>
        <p:txBody>
          <a:bodyPr vert="horz" lIns="45720" tIns="22860" rIns="45720" bIns="2286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12750" hangingPunct="0">
              <a:lnSpc>
                <a:spcPct val="100000"/>
              </a:lnSpc>
              <a:spcBef>
                <a:spcPts val="0"/>
              </a:spcBef>
              <a:defRPr/>
            </a:pPr>
            <a:r>
              <a:rPr lang="es-ES" sz="2200" kern="0" dirty="0">
                <a:solidFill>
                  <a:srgbClr val="5D6267"/>
                </a:solidFill>
                <a:latin typeface="Neo Sans W1G" panose="020B0504030504040204" pitchFamily="34" charset="0"/>
                <a:sym typeface="Helvetica Neue"/>
              </a:rPr>
              <a:t>Reserva de camas sobre </a:t>
            </a:r>
            <a:r>
              <a:rPr lang="es-ES" sz="2200" kern="0" dirty="0">
                <a:solidFill>
                  <a:srgbClr val="E03E52"/>
                </a:solidFill>
                <a:latin typeface="Neo Sans W1G" panose="020B0504030504040204" pitchFamily="34" charset="0"/>
                <a:sym typeface="Helvetica Neue"/>
              </a:rPr>
              <a:t>recurso ocupado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5234B9FC-6C1C-6B94-93AA-003298B143C0}"/>
              </a:ext>
            </a:extLst>
          </p:cNvPr>
          <p:cNvCxnSpPr>
            <a:cxnSpLocks/>
          </p:cNvCxnSpPr>
          <p:nvPr/>
        </p:nvCxnSpPr>
        <p:spPr>
          <a:xfrm flipV="1">
            <a:off x="391470" y="952094"/>
            <a:ext cx="0" cy="367883"/>
          </a:xfrm>
          <a:prstGeom prst="line">
            <a:avLst/>
          </a:prstGeom>
          <a:noFill/>
          <a:ln w="44450" cap="flat">
            <a:solidFill>
              <a:srgbClr val="00BEB8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3" name="Elipse 42">
            <a:extLst>
              <a:ext uri="{FF2B5EF4-FFF2-40B4-BE49-F238E27FC236}">
                <a16:creationId xmlns:a16="http://schemas.microsoft.com/office/drawing/2014/main" id="{0DAC0EF6-26C9-FCA4-0DAD-63DE23D7C2CB}"/>
              </a:ext>
            </a:extLst>
          </p:cNvPr>
          <p:cNvSpPr/>
          <p:nvPr/>
        </p:nvSpPr>
        <p:spPr>
          <a:xfrm>
            <a:off x="10851479" y="155505"/>
            <a:ext cx="693009" cy="683394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B9C32F46-1AB0-41F8-2311-E48A5DE1F262}"/>
              </a:ext>
            </a:extLst>
          </p:cNvPr>
          <p:cNvSpPr txBox="1"/>
          <p:nvPr/>
        </p:nvSpPr>
        <p:spPr>
          <a:xfrm>
            <a:off x="10637240" y="881317"/>
            <a:ext cx="1554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solidFill>
                  <a:srgbClr val="00B2A9"/>
                </a:solidFill>
              </a:rPr>
              <a:t>RESERVA DE CAMAS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970C7CE-3EDE-6CD8-11EB-19995A05608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0789" y="155505"/>
            <a:ext cx="623699" cy="623699"/>
          </a:xfrm>
          <a:prstGeom prst="rect">
            <a:avLst/>
          </a:prstGeom>
        </p:spPr>
      </p:pic>
      <p:pic>
        <p:nvPicPr>
          <p:cNvPr id="16" name="Imagen" descr="Imagen">
            <a:extLst>
              <a:ext uri="{FF2B5EF4-FFF2-40B4-BE49-F238E27FC236}">
                <a16:creationId xmlns:a16="http://schemas.microsoft.com/office/drawing/2014/main" id="{DE455BCB-4A2D-817D-F42F-407BB1BEAD1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952" y="1599758"/>
            <a:ext cx="1937405" cy="2096434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1">
            <a:extLst>
              <a:ext uri="{FF2B5EF4-FFF2-40B4-BE49-F238E27FC236}">
                <a16:creationId xmlns:a16="http://schemas.microsoft.com/office/drawing/2014/main" id="{A15BF664-E675-48A7-6FFF-5A7DB1F5C6ED}"/>
              </a:ext>
            </a:extLst>
          </p:cNvPr>
          <p:cNvSpPr txBox="1"/>
          <p:nvPr/>
        </p:nvSpPr>
        <p:spPr>
          <a:xfrm>
            <a:off x="1370548" y="1476994"/>
            <a:ext cx="929032" cy="806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sz="3600" dirty="0">
                <a:solidFill>
                  <a:srgbClr val="00BEB8"/>
                </a:solidFill>
              </a:rPr>
              <a:t>1</a:t>
            </a:r>
          </a:p>
        </p:txBody>
      </p:sp>
      <p:sp>
        <p:nvSpPr>
          <p:cNvPr id="18" name="Avanzando hacia…">
            <a:extLst>
              <a:ext uri="{FF2B5EF4-FFF2-40B4-BE49-F238E27FC236}">
                <a16:creationId xmlns:a16="http://schemas.microsoft.com/office/drawing/2014/main" id="{73A561F7-DA28-9013-9201-6A357D24E33E}"/>
              </a:ext>
            </a:extLst>
          </p:cNvPr>
          <p:cNvSpPr txBox="1"/>
          <p:nvPr/>
        </p:nvSpPr>
        <p:spPr>
          <a:xfrm>
            <a:off x="632277" y="2398525"/>
            <a:ext cx="1937406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200" b="1" dirty="0">
                <a:solidFill>
                  <a:srgbClr val="00BE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Seleccionar el recurso</a:t>
            </a:r>
            <a:r>
              <a:rPr lang="es-ES" sz="1200" dirty="0">
                <a:solidFill>
                  <a:srgbClr val="00BE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457200" indent="-457200">
              <a:buAutoNum type="alphaLcParenR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Desde mapa camas</a:t>
            </a:r>
          </a:p>
          <a:p>
            <a:pPr marL="457200" indent="-457200">
              <a:buAutoNum type="alphaLcParenR"/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Desde escritorio de admisión</a:t>
            </a:r>
          </a:p>
        </p:txBody>
      </p:sp>
      <p:pic>
        <p:nvPicPr>
          <p:cNvPr id="22" name="Imagen" descr="Imagen">
            <a:extLst>
              <a:ext uri="{FF2B5EF4-FFF2-40B4-BE49-F238E27FC236}">
                <a16:creationId xmlns:a16="http://schemas.microsoft.com/office/drawing/2014/main" id="{86E54A18-FA80-3E79-1D75-7B0A55341D6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8757" y="1591937"/>
            <a:ext cx="1937405" cy="2096434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Avanzando hacia…">
            <a:extLst>
              <a:ext uri="{FF2B5EF4-FFF2-40B4-BE49-F238E27FC236}">
                <a16:creationId xmlns:a16="http://schemas.microsoft.com/office/drawing/2014/main" id="{17F3AEDB-B298-E07F-7AC9-DE44513A8260}"/>
              </a:ext>
            </a:extLst>
          </p:cNvPr>
          <p:cNvSpPr txBox="1"/>
          <p:nvPr/>
        </p:nvSpPr>
        <p:spPr>
          <a:xfrm>
            <a:off x="4074552" y="2437065"/>
            <a:ext cx="168815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Localizar el </a:t>
            </a:r>
            <a:r>
              <a:rPr lang="es-ES" sz="1200" b="1" dirty="0">
                <a:solidFill>
                  <a:srgbClr val="00BE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paciente y episodio</a:t>
            </a:r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 que se le va a reservar el recurso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F0BD3882-DD00-404E-AD40-B80B9511738C}"/>
              </a:ext>
            </a:extLst>
          </p:cNvPr>
          <p:cNvSpPr txBox="1"/>
          <p:nvPr/>
        </p:nvSpPr>
        <p:spPr>
          <a:xfrm>
            <a:off x="4632685" y="1591937"/>
            <a:ext cx="3749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600" dirty="0">
                <a:solidFill>
                  <a:srgbClr val="00BEB8"/>
                </a:solidFill>
              </a:rPr>
              <a:t>2</a:t>
            </a:r>
          </a:p>
        </p:txBody>
      </p:sp>
      <p:pic>
        <p:nvPicPr>
          <p:cNvPr id="48" name="Imagen" descr="Imagen">
            <a:extLst>
              <a:ext uri="{FF2B5EF4-FFF2-40B4-BE49-F238E27FC236}">
                <a16:creationId xmlns:a16="http://schemas.microsoft.com/office/drawing/2014/main" id="{04D0F1BA-D1B6-9B55-E89C-BE83652B424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1373" y="1599758"/>
            <a:ext cx="1937405" cy="2096434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Avanzando hacia…">
            <a:extLst>
              <a:ext uri="{FF2B5EF4-FFF2-40B4-BE49-F238E27FC236}">
                <a16:creationId xmlns:a16="http://schemas.microsoft.com/office/drawing/2014/main" id="{2502B8CE-54AE-33C3-B1B8-570F0331CEB8}"/>
              </a:ext>
            </a:extLst>
          </p:cNvPr>
          <p:cNvSpPr txBox="1"/>
          <p:nvPr/>
        </p:nvSpPr>
        <p:spPr>
          <a:xfrm>
            <a:off x="7024391" y="2387904"/>
            <a:ext cx="193740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200" b="1" dirty="0">
                <a:solidFill>
                  <a:srgbClr val="00B2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Visualizar</a:t>
            </a:r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 recurso reservado: desde mapa de camas o desde admisión. 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41591941-D1A0-B250-45D1-9EFF5CD392B9}"/>
              </a:ext>
            </a:extLst>
          </p:cNvPr>
          <p:cNvSpPr txBox="1"/>
          <p:nvPr/>
        </p:nvSpPr>
        <p:spPr>
          <a:xfrm>
            <a:off x="7669069" y="1638911"/>
            <a:ext cx="3749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600" dirty="0">
                <a:solidFill>
                  <a:srgbClr val="00BEB8"/>
                </a:solidFill>
              </a:rPr>
              <a:t>3</a:t>
            </a:r>
          </a:p>
        </p:txBody>
      </p:sp>
      <p:pic>
        <p:nvPicPr>
          <p:cNvPr id="70" name="Imagen 69">
            <a:extLst>
              <a:ext uri="{FF2B5EF4-FFF2-40B4-BE49-F238E27FC236}">
                <a16:creationId xmlns:a16="http://schemas.microsoft.com/office/drawing/2014/main" id="{DBD44FBA-0CEC-6F3D-F874-F35E0A2F9A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20338" y="1321011"/>
            <a:ext cx="2771775" cy="1485900"/>
          </a:xfrm>
          <a:prstGeom prst="rect">
            <a:avLst/>
          </a:prstGeom>
          <a:ln>
            <a:solidFill>
              <a:srgbClr val="00BEB8"/>
            </a:solidFill>
          </a:ln>
        </p:spPr>
      </p:pic>
      <p:pic>
        <p:nvPicPr>
          <p:cNvPr id="72" name="Imagen 71">
            <a:extLst>
              <a:ext uri="{FF2B5EF4-FFF2-40B4-BE49-F238E27FC236}">
                <a16:creationId xmlns:a16="http://schemas.microsoft.com/office/drawing/2014/main" id="{C900DCDF-CBD8-BC63-27F1-C13A273B2F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20338" y="2964813"/>
            <a:ext cx="2724150" cy="1657350"/>
          </a:xfrm>
          <a:prstGeom prst="rect">
            <a:avLst/>
          </a:prstGeom>
          <a:ln>
            <a:solidFill>
              <a:srgbClr val="00BEB8"/>
            </a:solidFill>
          </a:ln>
        </p:spPr>
      </p:pic>
      <p:pic>
        <p:nvPicPr>
          <p:cNvPr id="74" name="Imagen" descr="Imagen">
            <a:extLst>
              <a:ext uri="{FF2B5EF4-FFF2-40B4-BE49-F238E27FC236}">
                <a16:creationId xmlns:a16="http://schemas.microsoft.com/office/drawing/2014/main" id="{68D73F8D-0CC1-56C6-17A3-4073426F301C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187" y="4111388"/>
            <a:ext cx="2724150" cy="272415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CuadroTexto 77">
            <a:extLst>
              <a:ext uri="{FF2B5EF4-FFF2-40B4-BE49-F238E27FC236}">
                <a16:creationId xmlns:a16="http://schemas.microsoft.com/office/drawing/2014/main" id="{4F9B0CFC-35C3-7527-8035-5C3E6F13CB45}"/>
              </a:ext>
            </a:extLst>
          </p:cNvPr>
          <p:cNvSpPr txBox="1"/>
          <p:nvPr/>
        </p:nvSpPr>
        <p:spPr>
          <a:xfrm>
            <a:off x="6375065" y="4711590"/>
            <a:ext cx="2122422" cy="1581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Solo se puede realizar reserva si la fecha y hora de alta del paciente que deja la habitación permite el ingreso del siguiente paciente según la fecha y hora prevista.</a:t>
            </a:r>
          </a:p>
        </p:txBody>
      </p:sp>
      <p:pic>
        <p:nvPicPr>
          <p:cNvPr id="83" name="Imagen" descr="Imagen">
            <a:extLst>
              <a:ext uri="{FF2B5EF4-FFF2-40B4-BE49-F238E27FC236}">
                <a16:creationId xmlns:a16="http://schemas.microsoft.com/office/drawing/2014/main" id="{67A01E31-3169-FC95-8FEB-165A968BA71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951" y="3818956"/>
            <a:ext cx="1937405" cy="2096434"/>
          </a:xfrm>
          <a:prstGeom prst="rect">
            <a:avLst/>
          </a:prstGeom>
          <a:ln w="12700">
            <a:miter lim="400000"/>
          </a:ln>
        </p:spPr>
      </p:pic>
      <p:sp>
        <p:nvSpPr>
          <p:cNvPr id="84" name="Avanzando hacia…">
            <a:extLst>
              <a:ext uri="{FF2B5EF4-FFF2-40B4-BE49-F238E27FC236}">
                <a16:creationId xmlns:a16="http://schemas.microsoft.com/office/drawing/2014/main" id="{0D366986-5381-2A9D-3AEC-F959AC833A52}"/>
              </a:ext>
            </a:extLst>
          </p:cNvPr>
          <p:cNvSpPr txBox="1"/>
          <p:nvPr/>
        </p:nvSpPr>
        <p:spPr>
          <a:xfrm>
            <a:off x="803669" y="4611778"/>
            <a:ext cx="1688159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200" b="1" dirty="0">
                <a:solidFill>
                  <a:srgbClr val="00B2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Anular reserva</a:t>
            </a:r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solo desde admisión (ya que el recurso no está disponible en el mapa)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738EE9F2-0D23-1EA6-6AE0-1C372761F761}"/>
              </a:ext>
            </a:extLst>
          </p:cNvPr>
          <p:cNvSpPr txBox="1"/>
          <p:nvPr/>
        </p:nvSpPr>
        <p:spPr>
          <a:xfrm>
            <a:off x="1298463" y="3870897"/>
            <a:ext cx="3749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600" dirty="0">
                <a:solidFill>
                  <a:srgbClr val="00BEB8"/>
                </a:solidFill>
              </a:rPr>
              <a:t>4</a:t>
            </a:r>
          </a:p>
        </p:txBody>
      </p:sp>
      <p:pic>
        <p:nvPicPr>
          <p:cNvPr id="86" name="Imagen 85">
            <a:extLst>
              <a:ext uri="{FF2B5EF4-FFF2-40B4-BE49-F238E27FC236}">
                <a16:creationId xmlns:a16="http://schemas.microsoft.com/office/drawing/2014/main" id="{A9957E97-2020-241B-B138-1843A8E7CA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90913" y="4429122"/>
            <a:ext cx="3212491" cy="1179809"/>
          </a:xfrm>
          <a:prstGeom prst="rect">
            <a:avLst/>
          </a:prstGeom>
          <a:ln>
            <a:solidFill>
              <a:srgbClr val="00BEB8"/>
            </a:solidFill>
          </a:ln>
        </p:spPr>
      </p:pic>
      <p:sp>
        <p:nvSpPr>
          <p:cNvPr id="88" name="CuadroTexto 87">
            <a:extLst>
              <a:ext uri="{FF2B5EF4-FFF2-40B4-BE49-F238E27FC236}">
                <a16:creationId xmlns:a16="http://schemas.microsoft.com/office/drawing/2014/main" id="{9E1D5298-5424-9217-EA75-0EE4513B3C7F}"/>
              </a:ext>
            </a:extLst>
          </p:cNvPr>
          <p:cNvSpPr txBox="1"/>
          <p:nvPr/>
        </p:nvSpPr>
        <p:spPr>
          <a:xfrm>
            <a:off x="9498977" y="5047465"/>
            <a:ext cx="1535897" cy="1465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Reporting: “ingresos programados” incluye una columna cama reservada. </a:t>
            </a:r>
          </a:p>
        </p:txBody>
      </p:sp>
    </p:spTree>
    <p:extLst>
      <p:ext uri="{BB962C8B-B14F-4D97-AF65-F5344CB8AC3E}">
        <p14:creationId xmlns:p14="http://schemas.microsoft.com/office/powerpoint/2010/main" val="3391130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5369880899AAD41AD790D25C4747069" ma:contentTypeVersion="9" ma:contentTypeDescription="Crear nuevo documento." ma:contentTypeScope="" ma:versionID="c1ceb1836392101f1dd3c0c2977837b6">
  <xsd:schema xmlns:xsd="http://www.w3.org/2001/XMLSchema" xmlns:xs="http://www.w3.org/2001/XMLSchema" xmlns:p="http://schemas.microsoft.com/office/2006/metadata/properties" xmlns:ns2="b6b1e0de-b8b4-452c-93a7-28a5a2d6b20d" xmlns:ns3="2141eab5-c8cb-4af0-9347-6ad5ebc9d498" targetNamespace="http://schemas.microsoft.com/office/2006/metadata/properties" ma:root="true" ma:fieldsID="950e5942826c659f0b07be46c41de295" ns2:_="" ns3:_="">
    <xsd:import namespace="b6b1e0de-b8b4-452c-93a7-28a5a2d6b20d"/>
    <xsd:import namespace="2141eab5-c8cb-4af0-9347-6ad5ebc9d4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b1e0de-b8b4-452c-93a7-28a5a2d6b2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1eab5-c8cb-4af0-9347-6ad5ebc9d49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F39919-ACE8-4F7D-ADCF-0BFAD786060D}"/>
</file>

<file path=customXml/itemProps2.xml><?xml version="1.0" encoding="utf-8"?>
<ds:datastoreItem xmlns:ds="http://schemas.openxmlformats.org/officeDocument/2006/customXml" ds:itemID="{223DDF63-E459-47CF-A7BC-83520B85874B}"/>
</file>

<file path=customXml/itemProps3.xml><?xml version="1.0" encoding="utf-8"?>
<ds:datastoreItem xmlns:ds="http://schemas.openxmlformats.org/officeDocument/2006/customXml" ds:itemID="{AE8D6D44-9E65-46AF-A28B-75A391C85C1F}"/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182</Words>
  <Application>Microsoft Office PowerPoint</Application>
  <PresentationFormat>Panorámica</PresentationFormat>
  <Paragraphs>27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Neo Sans</vt:lpstr>
      <vt:lpstr>Neo Sans W1G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Celia Doñoro Arenilla</dc:creator>
  <cp:lastModifiedBy>Maria Carmen Gomez Izquierdo</cp:lastModifiedBy>
  <cp:revision>8</cp:revision>
  <dcterms:created xsi:type="dcterms:W3CDTF">2021-04-12T10:30:09Z</dcterms:created>
  <dcterms:modified xsi:type="dcterms:W3CDTF">2022-12-22T08:39:38Z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463cba9-5f6c-478d-9329-7b2295e4e8ed_Enabled">
    <vt:lpwstr>true</vt:lpwstr>
  </property>
  <property fmtid="{D5CDD505-2E9C-101B-9397-08002B2CF9AE}" pid="3" name="MSIP_Label_e463cba9-5f6c-478d-9329-7b2295e4e8ed_SetDate">
    <vt:lpwstr>2022-12-22T08:37:22Z</vt:lpwstr>
  </property>
  <property fmtid="{D5CDD505-2E9C-101B-9397-08002B2CF9AE}" pid="4" name="MSIP_Label_e463cba9-5f6c-478d-9329-7b2295e4e8ed_Method">
    <vt:lpwstr>Standard</vt:lpwstr>
  </property>
  <property fmtid="{D5CDD505-2E9C-101B-9397-08002B2CF9AE}" pid="5" name="MSIP_Label_e463cba9-5f6c-478d-9329-7b2295e4e8ed_Name">
    <vt:lpwstr>All Employees_2</vt:lpwstr>
  </property>
  <property fmtid="{D5CDD505-2E9C-101B-9397-08002B2CF9AE}" pid="6" name="MSIP_Label_e463cba9-5f6c-478d-9329-7b2295e4e8ed_SiteId">
    <vt:lpwstr>33440fc6-b7c7-412c-bb73-0e70b0198d5a</vt:lpwstr>
  </property>
  <property fmtid="{D5CDD505-2E9C-101B-9397-08002B2CF9AE}" pid="7" name="MSIP_Label_e463cba9-5f6c-478d-9329-7b2295e4e8ed_ActionId">
    <vt:lpwstr>1e27bc67-f033-4f26-97da-15df0273bfa6</vt:lpwstr>
  </property>
  <property fmtid="{D5CDD505-2E9C-101B-9397-08002B2CF9AE}" pid="8" name="MSIP_Label_e463cba9-5f6c-478d-9329-7b2295e4e8ed_ContentBits">
    <vt:lpwstr>0</vt:lpwstr>
  </property>
  <property fmtid="{D5CDD505-2E9C-101B-9397-08002B2CF9AE}" pid="9" name="ContentTypeId">
    <vt:lpwstr>0x01010025369880899AAD41AD790D25C4747069</vt:lpwstr>
  </property>
</Properties>
</file>